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CFD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0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настя\слайды\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932469"/>
            <a:ext cx="7772400" cy="1470025"/>
          </a:xfrm>
        </p:spPr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</a:rPr>
              <a:t>Design</a:t>
            </a:r>
            <a:r>
              <a:rPr lang="en-US" b="1" i="1" dirty="0" smtClean="0">
                <a:solidFill>
                  <a:srgbClr val="FFC000"/>
                </a:solidFill>
              </a:rPr>
              <a:t> </a:t>
            </a:r>
            <a:r>
              <a:rPr lang="en-US" b="1" i="1" dirty="0">
                <a:solidFill>
                  <a:srgbClr val="FFC000"/>
                </a:solidFill>
              </a:rPr>
              <a:t>is life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0112" y="4941168"/>
            <a:ext cx="3304456" cy="1536576"/>
          </a:xfrm>
        </p:spPr>
        <p:txBody>
          <a:bodyPr>
            <a:normAutofit/>
          </a:bodyPr>
          <a:lstStyle/>
          <a:p>
            <a:pPr algn="l"/>
            <a:r>
              <a:rPr lang="en-US" sz="2000" i="1" dirty="0" smtClean="0">
                <a:solidFill>
                  <a:srgbClr val="FFC000"/>
                </a:solidFill>
              </a:rPr>
              <a:t>By </a:t>
            </a:r>
            <a:r>
              <a:rPr lang="ru-RU" sz="2000" i="1" dirty="0" smtClean="0">
                <a:solidFill>
                  <a:srgbClr val="FFC000"/>
                </a:solidFill>
              </a:rPr>
              <a:t> </a:t>
            </a:r>
            <a:r>
              <a:rPr lang="fi-FI" sz="2000" i="1" dirty="0">
                <a:solidFill>
                  <a:srgbClr val="FFC000"/>
                </a:solidFill>
              </a:rPr>
              <a:t>Anastasiya Zorina and Timakova </a:t>
            </a:r>
            <a:r>
              <a:rPr lang="fi-FI" sz="2000" i="1" dirty="0" smtClean="0">
                <a:solidFill>
                  <a:srgbClr val="FFC000"/>
                </a:solidFill>
              </a:rPr>
              <a:t>L</a:t>
            </a:r>
            <a:r>
              <a:rPr lang="en-US" sz="2000" i="1" dirty="0" smtClean="0">
                <a:solidFill>
                  <a:srgbClr val="FFC000"/>
                </a:solidFill>
              </a:rPr>
              <a:t>i</a:t>
            </a:r>
            <a:r>
              <a:rPr lang="fi-FI" sz="2000" i="1" dirty="0" smtClean="0">
                <a:solidFill>
                  <a:srgbClr val="FFC000"/>
                </a:solidFill>
              </a:rPr>
              <a:t>diya</a:t>
            </a:r>
            <a:endParaRPr lang="ru-RU" sz="2000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настя\слайды\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7667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What </a:t>
            </a:r>
            <a:r>
              <a:rPr lang="en-US" dirty="0" smtClean="0">
                <a:solidFill>
                  <a:srgbClr val="FFC000"/>
                </a:solidFill>
              </a:rPr>
              <a:t>is the </a:t>
            </a:r>
            <a:r>
              <a:rPr lang="en-US" dirty="0">
                <a:solidFill>
                  <a:srgbClr val="FFC000"/>
                </a:solidFill>
              </a:rPr>
              <a:t>design?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187624" y="1556792"/>
            <a:ext cx="7776864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i="1" dirty="0">
                <a:solidFill>
                  <a:srgbClr val="FFC000"/>
                </a:solidFill>
              </a:rPr>
              <a:t>Design is </a:t>
            </a:r>
            <a:r>
              <a:rPr lang="en-US" sz="2400" i="1" dirty="0" smtClean="0">
                <a:solidFill>
                  <a:srgbClr val="FFC000"/>
                </a:solidFill>
              </a:rPr>
              <a:t>the activity of  </a:t>
            </a:r>
            <a:r>
              <a:rPr lang="en-US" sz="2400" i="1" dirty="0">
                <a:solidFill>
                  <a:srgbClr val="FFC000"/>
                </a:solidFill>
              </a:rPr>
              <a:t>the aesthetic properties of </a:t>
            </a:r>
            <a:r>
              <a:rPr lang="en-US" sz="2400" i="1" dirty="0" smtClean="0">
                <a:solidFill>
                  <a:srgbClr val="FFC000"/>
                </a:solidFill>
              </a:rPr>
              <a:t>industrial</a:t>
            </a:r>
            <a:r>
              <a:rPr lang="ru-RU" sz="2400" i="1" dirty="0" smtClean="0">
                <a:solidFill>
                  <a:srgbClr val="FFC000"/>
                </a:solidFill>
              </a:rPr>
              <a:t> </a:t>
            </a:r>
            <a:r>
              <a:rPr lang="en-US" sz="2400" i="1" dirty="0" smtClean="0">
                <a:solidFill>
                  <a:srgbClr val="FFC000"/>
                </a:solidFill>
              </a:rPr>
              <a:t>products</a:t>
            </a:r>
            <a:r>
              <a:rPr lang="en-US" sz="2400" i="1" dirty="0">
                <a:solidFill>
                  <a:srgbClr val="FFC000"/>
                </a:solidFill>
              </a:rPr>
              <a:t>. </a:t>
            </a:r>
            <a:r>
              <a:rPr lang="en-US" sz="2400" i="1" dirty="0" smtClean="0">
                <a:solidFill>
                  <a:srgbClr val="FFC000"/>
                </a:solidFill>
              </a:rPr>
              <a:t>It consists of </a:t>
            </a:r>
            <a:r>
              <a:rPr lang="en-US" sz="2400" i="1" dirty="0">
                <a:solidFill>
                  <a:srgbClr val="FFC000"/>
                </a:solidFill>
              </a:rPr>
              <a:t>several </a:t>
            </a:r>
            <a:r>
              <a:rPr lang="en-US" sz="2400" i="1" dirty="0" smtClean="0">
                <a:solidFill>
                  <a:srgbClr val="FFC000"/>
                </a:solidFill>
              </a:rPr>
              <a:t> categories</a:t>
            </a:r>
            <a:r>
              <a:rPr lang="en-US" sz="2400" i="1" dirty="0">
                <a:solidFill>
                  <a:srgbClr val="FFC000"/>
                </a:solidFill>
              </a:rPr>
              <a:t>: </a:t>
            </a:r>
            <a:r>
              <a:rPr lang="en-US" sz="2400" i="1" dirty="0" smtClean="0">
                <a:solidFill>
                  <a:srgbClr val="FFC000"/>
                </a:solidFill>
              </a:rPr>
              <a:t>                     </a:t>
            </a:r>
            <a:endParaRPr lang="ru-RU" sz="2400" i="1" dirty="0" smtClean="0">
              <a:solidFill>
                <a:srgbClr val="FFC000"/>
              </a:solidFill>
            </a:endParaRPr>
          </a:p>
          <a:p>
            <a:pPr algn="ctr">
              <a:buNone/>
            </a:pPr>
            <a:r>
              <a:rPr lang="ru-RU" sz="2400" i="1" dirty="0">
                <a:solidFill>
                  <a:srgbClr val="FFC000"/>
                </a:solidFill>
              </a:rPr>
              <a:t> </a:t>
            </a:r>
            <a:r>
              <a:rPr lang="ru-RU" sz="2400" i="1" dirty="0" smtClean="0">
                <a:solidFill>
                  <a:srgbClr val="FFC000"/>
                </a:solidFill>
              </a:rPr>
              <a:t>                                                          </a:t>
            </a:r>
          </a:p>
          <a:p>
            <a:pPr algn="ctr">
              <a:buNone/>
            </a:pPr>
            <a:r>
              <a:rPr lang="ru-RU" sz="2400" i="1" dirty="0" smtClean="0">
                <a:solidFill>
                  <a:srgbClr val="FFC000"/>
                </a:solidFill>
              </a:rPr>
              <a:t>                                                         </a:t>
            </a:r>
            <a:r>
              <a:rPr lang="en-US" sz="2400" i="1" dirty="0" smtClean="0">
                <a:solidFill>
                  <a:srgbClr val="FFC000"/>
                </a:solidFill>
              </a:rPr>
              <a:t>* </a:t>
            </a:r>
            <a:r>
              <a:rPr lang="en-US" sz="2400" i="1" dirty="0">
                <a:solidFill>
                  <a:srgbClr val="FFC000"/>
                </a:solidFill>
              </a:rPr>
              <a:t>Fashion Design</a:t>
            </a:r>
          </a:p>
          <a:p>
            <a:pPr algn="ctr">
              <a:buNone/>
            </a:pPr>
            <a:r>
              <a:rPr lang="en-US" sz="2400" i="1" dirty="0">
                <a:solidFill>
                  <a:srgbClr val="FFC000"/>
                </a:solidFill>
              </a:rPr>
              <a:t>                         </a:t>
            </a:r>
            <a:r>
              <a:rPr lang="en-US" sz="2400" i="1" dirty="0" smtClean="0">
                <a:solidFill>
                  <a:srgbClr val="FFC000"/>
                </a:solidFill>
              </a:rPr>
              <a:t>                   </a:t>
            </a:r>
            <a:r>
              <a:rPr lang="ru-RU" sz="2400" i="1" dirty="0" smtClean="0">
                <a:solidFill>
                  <a:srgbClr val="FFC000"/>
                </a:solidFill>
              </a:rPr>
              <a:t>            </a:t>
            </a:r>
            <a:r>
              <a:rPr lang="en-US" sz="2400" i="1" dirty="0" smtClean="0">
                <a:solidFill>
                  <a:srgbClr val="FFC000"/>
                </a:solidFill>
              </a:rPr>
              <a:t>*Interior </a:t>
            </a:r>
            <a:r>
              <a:rPr lang="en-US" sz="2400" i="1" dirty="0">
                <a:solidFill>
                  <a:srgbClr val="FFC000"/>
                </a:solidFill>
              </a:rPr>
              <a:t>Design</a:t>
            </a:r>
          </a:p>
          <a:p>
            <a:pPr algn="ctr">
              <a:buNone/>
            </a:pPr>
            <a:r>
              <a:rPr lang="en-US" sz="2400" i="1" dirty="0">
                <a:solidFill>
                  <a:srgbClr val="FFC000"/>
                </a:solidFill>
              </a:rPr>
              <a:t>                                       </a:t>
            </a:r>
            <a:r>
              <a:rPr lang="en-US" sz="2400" i="1" dirty="0" smtClean="0">
                <a:solidFill>
                  <a:srgbClr val="FFC000"/>
                </a:solidFill>
              </a:rPr>
              <a:t>                 </a:t>
            </a:r>
            <a:r>
              <a:rPr lang="ru-RU" sz="2400" i="1" dirty="0" smtClean="0">
                <a:solidFill>
                  <a:srgbClr val="FFC000"/>
                </a:solidFill>
              </a:rPr>
              <a:t>            </a:t>
            </a:r>
            <a:r>
              <a:rPr lang="en-US" sz="2400" i="1" dirty="0" smtClean="0">
                <a:solidFill>
                  <a:srgbClr val="FFC000"/>
                </a:solidFill>
              </a:rPr>
              <a:t> </a:t>
            </a:r>
            <a:r>
              <a:rPr lang="en-US" sz="2400" i="1" dirty="0">
                <a:solidFill>
                  <a:srgbClr val="FFC000"/>
                </a:solidFill>
              </a:rPr>
              <a:t>* Furniture design, etc.</a:t>
            </a:r>
            <a:endParaRPr lang="ru-RU" sz="2400" i="1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96952"/>
            <a:ext cx="4320480" cy="3029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настя\слайды\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404664"/>
            <a:ext cx="5486400" cy="56673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C000"/>
                </a:solidFill>
              </a:rPr>
              <a:t>Interior Design.</a:t>
            </a:r>
            <a:endParaRPr lang="ru-RU" sz="2800" dirty="0">
              <a:solidFill>
                <a:srgbClr val="FFC000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36" r="1436"/>
          <a:stretch>
            <a:fillRect/>
          </a:stretch>
        </p:blipFill>
        <p:spPr>
          <a:xfrm>
            <a:off x="2771800" y="3140968"/>
            <a:ext cx="4320009" cy="324000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82608" y="1340768"/>
            <a:ext cx="7380312" cy="804862"/>
          </a:xfrm>
        </p:spPr>
        <p:txBody>
          <a:bodyPr>
            <a:noAutofit/>
          </a:bodyPr>
          <a:lstStyle/>
          <a:p>
            <a:r>
              <a:rPr lang="en-US" sz="2400" i="1" dirty="0">
                <a:solidFill>
                  <a:srgbClr val="FFC000"/>
                </a:solidFill>
              </a:rPr>
              <a:t>Design is a specific kind of project </a:t>
            </a:r>
            <a:r>
              <a:rPr lang="en-US" sz="2400" i="1" dirty="0" smtClean="0">
                <a:solidFill>
                  <a:srgbClr val="FFC000"/>
                </a:solidFill>
              </a:rPr>
              <a:t>activity, united </a:t>
            </a:r>
            <a:r>
              <a:rPr lang="en-US" sz="2400" i="1" dirty="0">
                <a:solidFill>
                  <a:srgbClr val="FFC000"/>
                </a:solidFill>
              </a:rPr>
              <a:t>together art-subject creativity </a:t>
            </a:r>
            <a:r>
              <a:rPr lang="en-US" sz="2400" i="1" dirty="0" smtClean="0">
                <a:solidFill>
                  <a:srgbClr val="FFC000"/>
                </a:solidFill>
              </a:rPr>
              <a:t> and science-based </a:t>
            </a:r>
            <a:r>
              <a:rPr lang="en-US" sz="2400" i="1" dirty="0">
                <a:solidFill>
                  <a:srgbClr val="FFC000"/>
                </a:solidFill>
              </a:rPr>
              <a:t>engineering practice </a:t>
            </a:r>
            <a:r>
              <a:rPr lang="en-US" sz="2400" i="1" dirty="0" smtClean="0">
                <a:solidFill>
                  <a:srgbClr val="FFC000"/>
                </a:solidFill>
              </a:rPr>
              <a:t>in </a:t>
            </a:r>
            <a:r>
              <a:rPr lang="ru-RU" sz="2400" i="1" dirty="0" smtClean="0">
                <a:solidFill>
                  <a:srgbClr val="FFC000"/>
                </a:solidFill>
              </a:rPr>
              <a:t> </a:t>
            </a:r>
            <a:r>
              <a:rPr lang="en-US" sz="2400" i="1" dirty="0" smtClean="0">
                <a:solidFill>
                  <a:srgbClr val="FFC000"/>
                </a:solidFill>
              </a:rPr>
              <a:t>the </a:t>
            </a:r>
            <a:r>
              <a:rPr lang="en-US" sz="2400" i="1" dirty="0">
                <a:solidFill>
                  <a:srgbClr val="FFC000"/>
                </a:solidFill>
              </a:rPr>
              <a:t>field of industrial production.</a:t>
            </a:r>
            <a:endParaRPr lang="ru-RU" sz="2400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6866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How to become a designer?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3164623"/>
            <a:ext cx="3227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</a:rPr>
              <a:t> 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874" y="3164623"/>
            <a:ext cx="3808431" cy="253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67744" y="1125320"/>
            <a:ext cx="64087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solidFill>
                  <a:srgbClr val="FFC000"/>
                </a:solidFill>
              </a:rPr>
              <a:t>Let's talk about how to become a designer, </a:t>
            </a:r>
            <a:r>
              <a:rPr lang="en-US" sz="2400" dirty="0" smtClean="0">
                <a:solidFill>
                  <a:srgbClr val="FFC000"/>
                </a:solidFill>
              </a:rPr>
              <a:t>how </a:t>
            </a:r>
            <a:r>
              <a:rPr lang="en-US" sz="2400" dirty="0">
                <a:solidFill>
                  <a:srgbClr val="FFC000"/>
                </a:solidFill>
              </a:rPr>
              <a:t>to start. </a:t>
            </a:r>
            <a:r>
              <a:rPr lang="en-US" sz="2400" dirty="0" smtClean="0">
                <a:solidFill>
                  <a:srgbClr val="FFC000"/>
                </a:solidFill>
              </a:rPr>
              <a:t> The profession of a designer </a:t>
            </a:r>
            <a:r>
              <a:rPr lang="en-US" sz="2400" dirty="0">
                <a:solidFill>
                  <a:srgbClr val="FFC000"/>
                </a:solidFill>
              </a:rPr>
              <a:t>has always been considered fashionable and has not lost its relevance today</a:t>
            </a:r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4867" y="3395455"/>
            <a:ext cx="3186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C000"/>
                </a:solidFill>
              </a:rPr>
              <a:t>To be a </a:t>
            </a:r>
            <a:r>
              <a:rPr lang="en-US" sz="2400" dirty="0" smtClean="0">
                <a:solidFill>
                  <a:srgbClr val="FFC000"/>
                </a:solidFill>
              </a:rPr>
              <a:t>designer it’s necessary  </a:t>
            </a:r>
            <a:r>
              <a:rPr lang="en-US" sz="2400" dirty="0">
                <a:solidFill>
                  <a:srgbClr val="FFC000"/>
                </a:solidFill>
              </a:rPr>
              <a:t>to develop your taste </a:t>
            </a:r>
            <a:r>
              <a:rPr lang="en-US" sz="2400" dirty="0" smtClean="0">
                <a:solidFill>
                  <a:srgbClr val="FFC000"/>
                </a:solidFill>
              </a:rPr>
              <a:t>and painting </a:t>
            </a:r>
            <a:r>
              <a:rPr lang="en-US" sz="2400" dirty="0">
                <a:solidFill>
                  <a:srgbClr val="FFC000"/>
                </a:solidFill>
              </a:rPr>
              <a:t>ability </a:t>
            </a:r>
            <a:r>
              <a:rPr lang="en-US" sz="2400" dirty="0" smtClean="0">
                <a:solidFill>
                  <a:srgbClr val="FFC000"/>
                </a:solidFill>
              </a:rPr>
              <a:t>. The perfect  helper is  the  </a:t>
            </a:r>
            <a:r>
              <a:rPr lang="en-US" sz="2400" dirty="0">
                <a:solidFill>
                  <a:srgbClr val="FFC000"/>
                </a:solidFill>
              </a:rPr>
              <a:t>art </a:t>
            </a:r>
            <a:r>
              <a:rPr lang="en-US" sz="2400" dirty="0" smtClean="0">
                <a:solidFill>
                  <a:srgbClr val="FFC000"/>
                </a:solidFill>
              </a:rPr>
              <a:t>school.</a:t>
            </a:r>
            <a:endParaRPr lang="ru-RU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06264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40" y="-2738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179512" y="188640"/>
            <a:ext cx="1512168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63688" y="585624"/>
            <a:ext cx="3008313" cy="2818855"/>
          </a:xfrm>
        </p:spPr>
        <p:txBody>
          <a:bodyPr/>
          <a:lstStyle/>
          <a:p>
            <a:r>
              <a:rPr lang="en-US" sz="2400" dirty="0">
                <a:solidFill>
                  <a:srgbClr val="FFC000"/>
                </a:solidFill>
              </a:rPr>
              <a:t>We go </a:t>
            </a:r>
            <a:r>
              <a:rPr lang="en-US" sz="2400" dirty="0" smtClean="0">
                <a:solidFill>
                  <a:srgbClr val="FFC000"/>
                </a:solidFill>
              </a:rPr>
              <a:t>to the </a:t>
            </a:r>
            <a:r>
              <a:rPr lang="en-US" sz="2400" dirty="0">
                <a:solidFill>
                  <a:srgbClr val="FFC000"/>
                </a:solidFill>
              </a:rPr>
              <a:t>art school. </a:t>
            </a:r>
            <a:r>
              <a:rPr lang="en-US" sz="2400" dirty="0" smtClean="0">
                <a:solidFill>
                  <a:srgbClr val="FFC000"/>
                </a:solidFill>
              </a:rPr>
              <a:t>There </a:t>
            </a:r>
            <a:r>
              <a:rPr lang="en-US" sz="2400" dirty="0">
                <a:solidFill>
                  <a:srgbClr val="FFC000"/>
                </a:solidFill>
              </a:rPr>
              <a:t>we </a:t>
            </a:r>
            <a:r>
              <a:rPr lang="en-US" sz="2400" dirty="0" smtClean="0">
                <a:solidFill>
                  <a:srgbClr val="FFC000"/>
                </a:solidFill>
              </a:rPr>
              <a:t>are taught </a:t>
            </a:r>
            <a:r>
              <a:rPr lang="en-US" sz="2400" dirty="0">
                <a:solidFill>
                  <a:srgbClr val="FFC000"/>
                </a:solidFill>
              </a:rPr>
              <a:t>design. In </a:t>
            </a:r>
            <a:r>
              <a:rPr lang="en-US" sz="2400" dirty="0" smtClean="0">
                <a:solidFill>
                  <a:srgbClr val="FFC000"/>
                </a:solidFill>
              </a:rPr>
              <a:t>these lessons </a:t>
            </a:r>
            <a:r>
              <a:rPr lang="en-US" sz="2400" dirty="0">
                <a:solidFill>
                  <a:srgbClr val="FFC000"/>
                </a:solidFill>
              </a:rPr>
              <a:t>we make a </a:t>
            </a:r>
            <a:r>
              <a:rPr lang="en-US" sz="2400" dirty="0" smtClean="0">
                <a:solidFill>
                  <a:srgbClr val="FFC000"/>
                </a:solidFill>
              </a:rPr>
              <a:t>lot </a:t>
            </a:r>
            <a:r>
              <a:rPr lang="en-US" sz="2400" smtClean="0">
                <a:solidFill>
                  <a:srgbClr val="FFC000"/>
                </a:solidFill>
              </a:rPr>
              <a:t>of things .</a:t>
            </a:r>
            <a:r>
              <a:rPr lang="en-US" sz="2400" dirty="0" err="1" smtClean="0">
                <a:solidFill>
                  <a:srgbClr val="FFC000"/>
                </a:solidFill>
              </a:rPr>
              <a:t>These</a:t>
            </a:r>
            <a:r>
              <a:rPr lang="en-US" dirty="0" err="1" smtClean="0"/>
              <a:t>iilessona</a:t>
            </a:r>
            <a:r>
              <a:rPr lang="en-US" dirty="0" smtClean="0"/>
              <a:t> </a:t>
            </a:r>
            <a:r>
              <a:rPr lang="en-US" dirty="0" smtClean="0"/>
              <a:t>are very exciting.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451068"/>
            <a:ext cx="3795801" cy="2846851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05" y="548680"/>
            <a:ext cx="2757622" cy="3676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926845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-171400"/>
            <a:ext cx="4546848" cy="3208213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FFC000"/>
                </a:solidFill>
              </a:rPr>
              <a:t>But in art school we are taught not only the design. We are studying art history, painting and textiles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55" y="1916832"/>
            <a:ext cx="2736850" cy="364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51943"/>
            <a:ext cx="2670175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220705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4193993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C000"/>
                </a:solidFill>
              </a:rPr>
              <a:t>The representatives of this profession can be considered </a:t>
            </a:r>
            <a:r>
              <a:rPr lang="en-US" sz="2400" dirty="0" smtClean="0">
                <a:solidFill>
                  <a:srgbClr val="FFC000"/>
                </a:solidFill>
              </a:rPr>
              <a:t>the </a:t>
            </a:r>
            <a:r>
              <a:rPr lang="en-US" sz="2400" dirty="0">
                <a:solidFill>
                  <a:srgbClr val="FFC000"/>
                </a:solidFill>
              </a:rPr>
              <a:t>real "fashion genius". They </a:t>
            </a:r>
            <a:r>
              <a:rPr lang="en-US" sz="2400" dirty="0" smtClean="0">
                <a:solidFill>
                  <a:srgbClr val="FFC000"/>
                </a:solidFill>
              </a:rPr>
              <a:t>have  </a:t>
            </a:r>
            <a:r>
              <a:rPr lang="en-US" sz="2400" dirty="0">
                <a:solidFill>
                  <a:srgbClr val="FFC000"/>
                </a:solidFill>
              </a:rPr>
              <a:t>to </a:t>
            </a:r>
            <a:r>
              <a:rPr lang="en-US" sz="2400" dirty="0" smtClean="0">
                <a:solidFill>
                  <a:srgbClr val="FFC000"/>
                </a:solidFill>
              </a:rPr>
              <a:t>invent  the </a:t>
            </a:r>
            <a:r>
              <a:rPr lang="en-US" sz="2400" dirty="0">
                <a:solidFill>
                  <a:srgbClr val="FFC000"/>
                </a:solidFill>
              </a:rPr>
              <a:t>whole </a:t>
            </a:r>
            <a:r>
              <a:rPr lang="en-US" sz="2400" dirty="0" smtClean="0">
                <a:solidFill>
                  <a:srgbClr val="FFC000"/>
                </a:solidFill>
              </a:rPr>
              <a:t>conception </a:t>
            </a:r>
            <a:r>
              <a:rPr lang="en-US" sz="2400" dirty="0">
                <a:solidFill>
                  <a:srgbClr val="FFC000"/>
                </a:solidFill>
              </a:rPr>
              <a:t>of the new collection, develop individual projects, offering </a:t>
            </a:r>
            <a:r>
              <a:rPr lang="en-US" sz="2400" dirty="0" smtClean="0">
                <a:solidFill>
                  <a:srgbClr val="FFC000"/>
                </a:solidFill>
              </a:rPr>
              <a:t>the original </a:t>
            </a:r>
            <a:r>
              <a:rPr lang="en-US" sz="2400" dirty="0">
                <a:solidFill>
                  <a:srgbClr val="FFC000"/>
                </a:solidFill>
              </a:rPr>
              <a:t>technology.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0648"/>
            <a:ext cx="4896544" cy="3612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103408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619672" y="4293096"/>
            <a:ext cx="6624736" cy="137794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" y="297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63688" y="548680"/>
            <a:ext cx="7126886" cy="150018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C000"/>
                </a:solidFill>
              </a:rPr>
              <a:t>Design is a very exciting </a:t>
            </a:r>
            <a:r>
              <a:rPr lang="en-US" sz="2800" dirty="0" smtClean="0">
                <a:solidFill>
                  <a:srgbClr val="FFC000"/>
                </a:solidFill>
              </a:rPr>
              <a:t>passion, </a:t>
            </a:r>
            <a:r>
              <a:rPr lang="en-US" sz="2800" dirty="0">
                <a:solidFill>
                  <a:srgbClr val="FFC000"/>
                </a:solidFill>
              </a:rPr>
              <a:t>opening a huge number of possibilities.</a:t>
            </a:r>
            <a:endParaRPr lang="ru-RU" sz="2800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48880"/>
            <a:ext cx="3458603" cy="259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173856"/>
            <a:ext cx="3634053" cy="2426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358038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5985" y="1556792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i="1" dirty="0">
                <a:solidFill>
                  <a:srgbClr val="FFC000"/>
                </a:solidFill>
              </a:rPr>
              <a:t>Thank you for watching</a:t>
            </a:r>
            <a:endParaRPr lang="ru-RU" sz="4800" i="1" dirty="0">
              <a:solidFill>
                <a:srgbClr val="FFC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24944"/>
            <a:ext cx="4762500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403592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227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Design is life</vt:lpstr>
      <vt:lpstr>What is the design?</vt:lpstr>
      <vt:lpstr>Interior Design.</vt:lpstr>
      <vt:lpstr>How to become a designer?</vt:lpstr>
      <vt:lpstr>Слайд 5</vt:lpstr>
      <vt:lpstr>But in art school we are taught not only the design. We are studying art history, painting and textiles</vt:lpstr>
      <vt:lpstr>Слайд 7</vt:lpstr>
      <vt:lpstr>Слайд 8</vt:lpstr>
      <vt:lpstr>Thank you for watching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 это жизнь</dc:title>
  <dc:creator>1</dc:creator>
  <cp:lastModifiedBy>Надежда</cp:lastModifiedBy>
  <cp:revision>39</cp:revision>
  <dcterms:created xsi:type="dcterms:W3CDTF">2016-10-27T11:17:13Z</dcterms:created>
  <dcterms:modified xsi:type="dcterms:W3CDTF">2016-11-26T16:41:51Z</dcterms:modified>
</cp:coreProperties>
</file>